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9" r:id="rId1"/>
  </p:sldMasterIdLst>
  <p:notesMasterIdLst>
    <p:notesMasterId r:id="rId24"/>
  </p:notesMasterIdLst>
  <p:sldIdLst>
    <p:sldId id="350" r:id="rId2"/>
    <p:sldId id="343" r:id="rId3"/>
    <p:sldId id="344" r:id="rId4"/>
    <p:sldId id="345" r:id="rId5"/>
    <p:sldId id="346" r:id="rId6"/>
    <p:sldId id="347" r:id="rId7"/>
    <p:sldId id="348" r:id="rId8"/>
    <p:sldId id="355" r:id="rId9"/>
    <p:sldId id="349" r:id="rId10"/>
    <p:sldId id="358" r:id="rId11"/>
    <p:sldId id="342" r:id="rId12"/>
    <p:sldId id="353" r:id="rId13"/>
    <p:sldId id="352" r:id="rId14"/>
    <p:sldId id="360" r:id="rId15"/>
    <p:sldId id="351" r:id="rId16"/>
    <p:sldId id="359" r:id="rId17"/>
    <p:sldId id="356" r:id="rId18"/>
    <p:sldId id="303" r:id="rId19"/>
    <p:sldId id="304" r:id="rId20"/>
    <p:sldId id="301" r:id="rId21"/>
    <p:sldId id="302" r:id="rId22"/>
    <p:sldId id="33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9" d="100"/>
          <a:sy n="109" d="100"/>
        </p:scale>
        <p:origin x="-8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A28C-2D16-F94F-8BA0-A0AE2BDC3A0C}" type="datetimeFigureOut">
              <a:rPr lang="en-US" smtClean="0"/>
              <a:pPr/>
              <a:t>4/8/14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0DEF3-58DE-C748-A9B0-D50F44A714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0DEF3-58DE-C748-A9B0-D50F44A714F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4/8/14</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4/8/14</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4/8/14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4/8/14</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4/8/14</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4/8/14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video" Target="file://localhost/Users/brianthill/Desktop/videos%20for%20lecture/USMC%20cadence%20''Mama%20can't%20you%20see''%20with%20lyrics.mov" TargetMode="External"/><Relationship Id="rId2" Type="http://schemas.openxmlformats.org/officeDocument/2006/relationships/slideLayout" Target="../slideLayouts/slideLayout2.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video" Target="file://localhost/Users/brianthill/Desktop/Shade%20It%20Black.mp4" TargetMode="External"/><Relationship Id="rId2" Type="http://schemas.openxmlformats.org/officeDocument/2006/relationships/slideLayout" Target="../slideLayouts/slideLayout2.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video" Target="file://localhost/Users/brianthill/Desktop/videos%20for%20lecture/Vietnam%20Film.%20Coming%20Home.%201978%20Lukes%20Speech%20(Jon%20Voight).mov" TargetMode="Externa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video" Target="file://localhost/Users/brianthill/Desktop/videos%20for%20lecture/Vietnam%20War-%20POWs%20Return%20(2).mov" TargetMode="Externa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796212"/>
            <a:ext cx="8305800" cy="2994276"/>
          </a:xfrm>
        </p:spPr>
        <p:txBody>
          <a:bodyPr/>
          <a:lstStyle/>
          <a:p>
            <a:endParaRPr lang="en-US" dirty="0"/>
          </a:p>
        </p:txBody>
      </p:sp>
      <p:sp>
        <p:nvSpPr>
          <p:cNvPr id="3" name="Title 2"/>
          <p:cNvSpPr>
            <a:spLocks noGrp="1"/>
          </p:cNvSpPr>
          <p:nvPr>
            <p:ph type="ctrTitle"/>
          </p:nvPr>
        </p:nvSpPr>
        <p:spPr>
          <a:xfrm>
            <a:off x="457200" y="163112"/>
            <a:ext cx="8305800" cy="1036929"/>
          </a:xfrm>
        </p:spPr>
        <p:txBody>
          <a:bodyPr/>
          <a:lstStyle/>
          <a:p>
            <a:r>
              <a:rPr lang="en-US" dirty="0" smtClean="0"/>
              <a:t>Week Two: Coming Home</a:t>
            </a:r>
            <a:endParaRPr lang="en-US" dirty="0"/>
          </a:p>
        </p:txBody>
      </p:sp>
      <p:pic>
        <p:nvPicPr>
          <p:cNvPr id="4" name="Picture 3" descr="915a04c5c333318d8368645d901438fc.jpg"/>
          <p:cNvPicPr>
            <a:picLocks noChangeAspect="1"/>
          </p:cNvPicPr>
          <p:nvPr/>
        </p:nvPicPr>
        <p:blipFill>
          <a:blip r:embed="rId2"/>
          <a:stretch>
            <a:fillRect/>
          </a:stretch>
        </p:blipFill>
        <p:spPr>
          <a:xfrm>
            <a:off x="305724" y="1654425"/>
            <a:ext cx="3306434" cy="4357430"/>
          </a:xfrm>
          <a:prstGeom prst="rect">
            <a:avLst/>
          </a:prstGeom>
        </p:spPr>
      </p:pic>
      <p:pic>
        <p:nvPicPr>
          <p:cNvPr id="5" name="Picture 4" descr="stryker-soldiers-coming-home.jpg"/>
          <p:cNvPicPr>
            <a:picLocks noChangeAspect="1"/>
          </p:cNvPicPr>
          <p:nvPr/>
        </p:nvPicPr>
        <p:blipFill>
          <a:blip r:embed="rId3"/>
          <a:stretch>
            <a:fillRect/>
          </a:stretch>
        </p:blipFill>
        <p:spPr>
          <a:xfrm>
            <a:off x="3612158" y="1654425"/>
            <a:ext cx="5150842" cy="43574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veterans.png"/>
          <p:cNvPicPr>
            <a:picLocks noGrp="1" noChangeAspect="1"/>
          </p:cNvPicPr>
          <p:nvPr>
            <p:ph idx="1"/>
          </p:nvPr>
        </p:nvPicPr>
        <p:blipFill>
          <a:blip r:embed="rId2"/>
          <a:srcRect l="1446" t="14139" r="-468" b="10135"/>
          <a:stretch>
            <a:fillRect/>
          </a:stretch>
        </p:blipFill>
        <p:spPr>
          <a:xfrm>
            <a:off x="6448422" y="603207"/>
            <a:ext cx="2238378" cy="2759527"/>
          </a:xfrm>
        </p:spPr>
      </p:pic>
      <p:sp>
        <p:nvSpPr>
          <p:cNvPr id="3" name="Title 2"/>
          <p:cNvSpPr>
            <a:spLocks noGrp="1"/>
          </p:cNvSpPr>
          <p:nvPr>
            <p:ph type="title"/>
          </p:nvPr>
        </p:nvSpPr>
        <p:spPr>
          <a:xfrm>
            <a:off x="457200" y="152400"/>
            <a:ext cx="8229600" cy="744718"/>
          </a:xfrm>
        </p:spPr>
        <p:txBody>
          <a:bodyPr>
            <a:normAutofit fontScale="90000"/>
          </a:bodyPr>
          <a:lstStyle/>
          <a:p>
            <a:r>
              <a:rPr lang="en-US" sz="2800" dirty="0" smtClean="0"/>
              <a:t>From every war, some soldiers return carrying permanent signs of war on their bodies.</a:t>
            </a:r>
            <a:endParaRPr lang="en-US" sz="2800" dirty="0"/>
          </a:p>
        </p:txBody>
      </p:sp>
      <p:sp>
        <p:nvSpPr>
          <p:cNvPr id="5" name="TextBox 4"/>
          <p:cNvSpPr txBox="1"/>
          <p:nvPr/>
        </p:nvSpPr>
        <p:spPr>
          <a:xfrm flipH="1" flipV="1">
            <a:off x="3613047" y="2916860"/>
            <a:ext cx="45719" cy="369332"/>
          </a:xfrm>
          <a:prstGeom prst="rect">
            <a:avLst/>
          </a:prstGeom>
          <a:noFill/>
        </p:spPr>
        <p:txBody>
          <a:bodyPr wrap="square" rtlCol="0">
            <a:spAutoFit/>
          </a:bodyPr>
          <a:lstStyle/>
          <a:p>
            <a:r>
              <a:rPr lang="en-US" dirty="0" smtClean="0">
                <a:solidFill>
                  <a:schemeClr val="accent3"/>
                </a:solidFill>
              </a:rPr>
              <a:t>Civil War Veterans</a:t>
            </a:r>
            <a:endParaRPr lang="en-US" dirty="0">
              <a:solidFill>
                <a:schemeClr val="accent6">
                  <a:lumMod val="75000"/>
                </a:schemeClr>
              </a:solidFill>
            </a:endParaRPr>
          </a:p>
        </p:txBody>
      </p:sp>
      <p:pic>
        <p:nvPicPr>
          <p:cNvPr id="6" name="Picture 5" descr="3725796_orig.jpg"/>
          <p:cNvPicPr>
            <a:picLocks noChangeAspect="1"/>
          </p:cNvPicPr>
          <p:nvPr/>
        </p:nvPicPr>
        <p:blipFill>
          <a:blip r:embed="rId3"/>
          <a:stretch>
            <a:fillRect/>
          </a:stretch>
        </p:blipFill>
        <p:spPr>
          <a:xfrm>
            <a:off x="3957351" y="3362734"/>
            <a:ext cx="3457765" cy="3372117"/>
          </a:xfrm>
          <a:prstGeom prst="rect">
            <a:avLst/>
          </a:prstGeom>
        </p:spPr>
      </p:pic>
      <p:pic>
        <p:nvPicPr>
          <p:cNvPr id="7" name="Picture 6" descr="RonKovic.jpg"/>
          <p:cNvPicPr>
            <a:picLocks noChangeAspect="1"/>
          </p:cNvPicPr>
          <p:nvPr/>
        </p:nvPicPr>
        <p:blipFill>
          <a:blip r:embed="rId4"/>
          <a:stretch>
            <a:fillRect/>
          </a:stretch>
        </p:blipFill>
        <p:spPr>
          <a:xfrm>
            <a:off x="457200" y="897118"/>
            <a:ext cx="4285066" cy="2389074"/>
          </a:xfrm>
          <a:prstGeom prst="rect">
            <a:avLst/>
          </a:prstGeom>
        </p:spPr>
      </p:pic>
      <p:pic>
        <p:nvPicPr>
          <p:cNvPr id="9" name="Picture 8" descr="tammy-duckworth-600x400.jpg"/>
          <p:cNvPicPr>
            <a:picLocks noChangeAspect="1"/>
          </p:cNvPicPr>
          <p:nvPr/>
        </p:nvPicPr>
        <p:blipFill>
          <a:blip r:embed="rId5"/>
          <a:srcRect l="25240"/>
          <a:stretch>
            <a:fillRect/>
          </a:stretch>
        </p:blipFill>
        <p:spPr>
          <a:xfrm flipV="1">
            <a:off x="189202" y="7176941"/>
            <a:ext cx="3201456" cy="45719"/>
          </a:xfrm>
          <a:prstGeom prst="rect">
            <a:avLst/>
          </a:prstGeom>
        </p:spPr>
      </p:pic>
      <p:sp>
        <p:nvSpPr>
          <p:cNvPr id="10" name="TextBox 9"/>
          <p:cNvSpPr txBox="1"/>
          <p:nvPr/>
        </p:nvSpPr>
        <p:spPr>
          <a:xfrm>
            <a:off x="189202" y="3286192"/>
            <a:ext cx="789577" cy="738664"/>
          </a:xfrm>
          <a:prstGeom prst="rect">
            <a:avLst/>
          </a:prstGeom>
          <a:noFill/>
        </p:spPr>
        <p:txBody>
          <a:bodyPr wrap="square" rtlCol="0">
            <a:spAutoFit/>
          </a:bodyPr>
          <a:lstStyle/>
          <a:p>
            <a:r>
              <a:rPr lang="en-US" sz="1400" dirty="0" smtClean="0">
                <a:solidFill>
                  <a:srgbClr val="008000"/>
                </a:solidFill>
              </a:rPr>
              <a:t>Tammy Duck-worth</a:t>
            </a:r>
            <a:endParaRPr lang="en-US" sz="1400" dirty="0">
              <a:solidFill>
                <a:srgbClr val="008000"/>
              </a:solidFill>
            </a:endParaRPr>
          </a:p>
        </p:txBody>
      </p:sp>
      <p:sp>
        <p:nvSpPr>
          <p:cNvPr id="11" name="TextBox 10"/>
          <p:cNvSpPr txBox="1"/>
          <p:nvPr/>
        </p:nvSpPr>
        <p:spPr>
          <a:xfrm flipH="1" flipV="1">
            <a:off x="5429886" y="4001101"/>
            <a:ext cx="45719" cy="45719"/>
          </a:xfrm>
          <a:prstGeom prst="rect">
            <a:avLst/>
          </a:prstGeom>
          <a:solidFill>
            <a:schemeClr val="tx1"/>
          </a:solidFill>
        </p:spPr>
        <p:txBody>
          <a:bodyPr wrap="square" rtlCol="0">
            <a:spAutoFit/>
          </a:bodyPr>
          <a:lstStyle/>
          <a:p>
            <a:endParaRPr lang="en-US" dirty="0"/>
          </a:p>
        </p:txBody>
      </p:sp>
      <p:pic>
        <p:nvPicPr>
          <p:cNvPr id="13" name="Picture 12" descr="G1618_photo01.jpg"/>
          <p:cNvPicPr>
            <a:picLocks noChangeAspect="1"/>
          </p:cNvPicPr>
          <p:nvPr/>
        </p:nvPicPr>
        <p:blipFill>
          <a:blip r:embed="rId6"/>
          <a:srcRect l="7840" t="6500" r="6287" b="4860"/>
          <a:stretch>
            <a:fillRect/>
          </a:stretch>
        </p:blipFill>
        <p:spPr>
          <a:xfrm>
            <a:off x="978779" y="3362735"/>
            <a:ext cx="2679988" cy="3495264"/>
          </a:xfrm>
          <a:prstGeom prst="rect">
            <a:avLst/>
          </a:prstGeom>
        </p:spPr>
      </p:pic>
      <p:sp>
        <p:nvSpPr>
          <p:cNvPr id="14" name="TextBox 13"/>
          <p:cNvSpPr txBox="1"/>
          <p:nvPr/>
        </p:nvSpPr>
        <p:spPr>
          <a:xfrm>
            <a:off x="3957351" y="3530217"/>
            <a:ext cx="1491326" cy="646331"/>
          </a:xfrm>
          <a:prstGeom prst="rect">
            <a:avLst/>
          </a:prstGeom>
          <a:noFill/>
        </p:spPr>
        <p:txBody>
          <a:bodyPr wrap="none" rtlCol="0">
            <a:spAutoFit/>
          </a:bodyPr>
          <a:lstStyle/>
          <a:p>
            <a:r>
              <a:rPr lang="en-US" dirty="0" smtClean="0">
                <a:solidFill>
                  <a:srgbClr val="008000"/>
                </a:solidFill>
              </a:rPr>
              <a:t>World War 2 </a:t>
            </a:r>
          </a:p>
          <a:p>
            <a:r>
              <a:rPr lang="en-US" dirty="0" smtClean="0">
                <a:solidFill>
                  <a:srgbClr val="008000"/>
                </a:solidFill>
              </a:rPr>
              <a:t>Veterans</a:t>
            </a:r>
            <a:endParaRPr lang="en-US" dirty="0">
              <a:solidFill>
                <a:srgbClr val="008000"/>
              </a:solidFill>
            </a:endParaRPr>
          </a:p>
        </p:txBody>
      </p:sp>
      <p:sp>
        <p:nvSpPr>
          <p:cNvPr id="15" name="TextBox 14"/>
          <p:cNvSpPr txBox="1"/>
          <p:nvPr/>
        </p:nvSpPr>
        <p:spPr>
          <a:xfrm>
            <a:off x="6595099" y="2916860"/>
            <a:ext cx="1945904" cy="369332"/>
          </a:xfrm>
          <a:prstGeom prst="rect">
            <a:avLst/>
          </a:prstGeom>
          <a:noFill/>
        </p:spPr>
        <p:txBody>
          <a:bodyPr wrap="square" rtlCol="0">
            <a:spAutoFit/>
          </a:bodyPr>
          <a:lstStyle/>
          <a:p>
            <a:r>
              <a:rPr lang="en-US" dirty="0" smtClean="0">
                <a:solidFill>
                  <a:srgbClr val="008000"/>
                </a:solidFill>
              </a:rPr>
              <a:t>Civil War Vets</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ages-5.jpg"/>
          <p:cNvPicPr>
            <a:picLocks noGrp="1" noChangeAspect="1"/>
          </p:cNvPicPr>
          <p:nvPr>
            <p:ph idx="1"/>
          </p:nvPr>
        </p:nvPicPr>
        <p:blipFill>
          <a:blip r:embed="rId2"/>
          <a:srcRect l="2943" t="19157" r="4445" b="11877"/>
          <a:stretch>
            <a:fillRect/>
          </a:stretch>
        </p:blipFill>
        <p:spPr>
          <a:xfrm>
            <a:off x="691935" y="4567145"/>
            <a:ext cx="3705374" cy="2097159"/>
          </a:xfrm>
        </p:spPr>
      </p:pic>
      <p:sp>
        <p:nvSpPr>
          <p:cNvPr id="3" name="Title 2"/>
          <p:cNvSpPr>
            <a:spLocks noGrp="1"/>
          </p:cNvSpPr>
          <p:nvPr>
            <p:ph type="title"/>
          </p:nvPr>
        </p:nvSpPr>
        <p:spPr>
          <a:xfrm>
            <a:off x="457200" y="152400"/>
            <a:ext cx="8229600" cy="709765"/>
          </a:xfrm>
        </p:spPr>
        <p:txBody>
          <a:bodyPr>
            <a:normAutofit fontScale="90000"/>
          </a:bodyPr>
          <a:lstStyle/>
          <a:p>
            <a:r>
              <a:rPr lang="en-US" dirty="0" smtClean="0"/>
              <a:t>Ray and Charles Eames</a:t>
            </a:r>
            <a:endParaRPr lang="en-US" dirty="0"/>
          </a:p>
        </p:txBody>
      </p:sp>
      <p:pic>
        <p:nvPicPr>
          <p:cNvPr id="5" name="Picture 4" descr="images-4.jpg"/>
          <p:cNvPicPr>
            <a:picLocks noChangeAspect="1"/>
          </p:cNvPicPr>
          <p:nvPr/>
        </p:nvPicPr>
        <p:blipFill>
          <a:blip r:embed="rId3"/>
          <a:srcRect t="6885" b="9633"/>
          <a:stretch>
            <a:fillRect/>
          </a:stretch>
        </p:blipFill>
        <p:spPr>
          <a:xfrm>
            <a:off x="6183970" y="1373866"/>
            <a:ext cx="2502830" cy="1410696"/>
          </a:xfrm>
          <a:prstGeom prst="rect">
            <a:avLst/>
          </a:prstGeom>
        </p:spPr>
      </p:pic>
      <p:pic>
        <p:nvPicPr>
          <p:cNvPr id="6" name="Picture 5" descr="images-3.jpg"/>
          <p:cNvPicPr>
            <a:picLocks noChangeAspect="1"/>
          </p:cNvPicPr>
          <p:nvPr/>
        </p:nvPicPr>
        <p:blipFill>
          <a:blip r:embed="rId4"/>
          <a:srcRect b="12260"/>
          <a:stretch>
            <a:fillRect/>
          </a:stretch>
        </p:blipFill>
        <p:spPr>
          <a:xfrm>
            <a:off x="5499100" y="4424572"/>
            <a:ext cx="3187700" cy="2239732"/>
          </a:xfrm>
          <a:prstGeom prst="rect">
            <a:avLst/>
          </a:prstGeom>
        </p:spPr>
      </p:pic>
      <p:pic>
        <p:nvPicPr>
          <p:cNvPr id="7" name="Picture 6" descr="images-2.jpg"/>
          <p:cNvPicPr>
            <a:picLocks noChangeAspect="1"/>
          </p:cNvPicPr>
          <p:nvPr/>
        </p:nvPicPr>
        <p:blipFill>
          <a:blip r:embed="rId5"/>
          <a:srcRect t="13585" b="9762"/>
          <a:stretch>
            <a:fillRect/>
          </a:stretch>
        </p:blipFill>
        <p:spPr>
          <a:xfrm>
            <a:off x="691934" y="2994277"/>
            <a:ext cx="2622765" cy="1673360"/>
          </a:xfrm>
          <a:prstGeom prst="rect">
            <a:avLst/>
          </a:prstGeom>
        </p:spPr>
      </p:pic>
      <p:pic>
        <p:nvPicPr>
          <p:cNvPr id="9" name="Picture 8" descr="images.jpg"/>
          <p:cNvPicPr>
            <a:picLocks noChangeAspect="1"/>
          </p:cNvPicPr>
          <p:nvPr/>
        </p:nvPicPr>
        <p:blipFill>
          <a:blip r:embed="rId6"/>
          <a:srcRect t="20108"/>
          <a:stretch>
            <a:fillRect/>
          </a:stretch>
        </p:blipFill>
        <p:spPr>
          <a:xfrm>
            <a:off x="691934" y="862166"/>
            <a:ext cx="2622765" cy="1922396"/>
          </a:xfrm>
          <a:prstGeom prst="rect">
            <a:avLst/>
          </a:prstGeom>
        </p:spPr>
      </p:pic>
      <p:pic>
        <p:nvPicPr>
          <p:cNvPr id="10" name="Picture 9" descr="vc9658-th.jpg"/>
          <p:cNvPicPr>
            <a:picLocks noChangeAspect="1"/>
          </p:cNvPicPr>
          <p:nvPr/>
        </p:nvPicPr>
        <p:blipFill>
          <a:blip r:embed="rId7"/>
          <a:stretch>
            <a:fillRect/>
          </a:stretch>
        </p:blipFill>
        <p:spPr>
          <a:xfrm>
            <a:off x="3973372" y="862165"/>
            <a:ext cx="1905000" cy="2540000"/>
          </a:xfrm>
          <a:prstGeom prst="rect">
            <a:avLst/>
          </a:prstGeom>
        </p:spPr>
      </p:pic>
      <p:pic>
        <p:nvPicPr>
          <p:cNvPr id="11" name="Picture 10" descr="03iht-design2_650.jpg"/>
          <p:cNvPicPr>
            <a:picLocks noChangeAspect="1"/>
          </p:cNvPicPr>
          <p:nvPr/>
        </p:nvPicPr>
        <p:blipFill>
          <a:blip r:embed="rId8"/>
          <a:stretch>
            <a:fillRect/>
          </a:stretch>
        </p:blipFill>
        <p:spPr>
          <a:xfrm>
            <a:off x="3973372" y="2994276"/>
            <a:ext cx="4713428" cy="16733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ushSoldier.jpg"/>
          <p:cNvPicPr>
            <a:picLocks noGrp="1" noChangeAspect="1"/>
          </p:cNvPicPr>
          <p:nvPr>
            <p:ph idx="1"/>
          </p:nvPr>
        </p:nvPicPr>
        <p:blipFill>
          <a:blip r:embed="rId2"/>
          <a:srcRect l="-19680" r="-19680"/>
          <a:stretch>
            <a:fillRect/>
          </a:stretch>
        </p:blipFill>
        <p:spPr/>
      </p:pic>
      <p:sp>
        <p:nvSpPr>
          <p:cNvPr id="3" name="Title 2"/>
          <p:cNvSpPr>
            <a:spLocks noGrp="1"/>
          </p:cNvSpPr>
          <p:nvPr>
            <p:ph type="title"/>
          </p:nvPr>
        </p:nvSpPr>
        <p:spPr/>
        <p:txBody>
          <a:bodyPr/>
          <a:lstStyle/>
          <a:p>
            <a:r>
              <a:rPr lang="en-US" dirty="0" smtClean="0"/>
              <a:t>The Amputee as the Athlete.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b95ec64eb1f640e8cc14dc49aa896bc.jpg"/>
          <p:cNvPicPr>
            <a:picLocks noGrp="1" noChangeAspect="1"/>
          </p:cNvPicPr>
          <p:nvPr>
            <p:ph idx="1"/>
          </p:nvPr>
        </p:nvPicPr>
        <p:blipFill>
          <a:blip r:embed="rId2"/>
          <a:srcRect l="-48" r="5495"/>
          <a:stretch>
            <a:fillRect/>
          </a:stretch>
        </p:blipFill>
        <p:spPr>
          <a:xfrm>
            <a:off x="643634" y="152400"/>
            <a:ext cx="2714943" cy="3229883"/>
          </a:xfrm>
        </p:spPr>
      </p:pic>
      <p:sp>
        <p:nvSpPr>
          <p:cNvPr id="3" name="Title 2"/>
          <p:cNvSpPr>
            <a:spLocks noGrp="1"/>
          </p:cNvSpPr>
          <p:nvPr>
            <p:ph type="title"/>
          </p:nvPr>
        </p:nvSpPr>
        <p:spPr/>
        <p:txBody>
          <a:bodyPr/>
          <a:lstStyle/>
          <a:p>
            <a:endParaRPr lang="en-US"/>
          </a:p>
        </p:txBody>
      </p:sp>
      <p:pic>
        <p:nvPicPr>
          <p:cNvPr id="5" name="Picture 4" descr="sit skiing.jpg"/>
          <p:cNvPicPr>
            <a:picLocks noChangeAspect="1"/>
          </p:cNvPicPr>
          <p:nvPr/>
        </p:nvPicPr>
        <p:blipFill>
          <a:blip r:embed="rId3"/>
          <a:stretch>
            <a:fillRect/>
          </a:stretch>
        </p:blipFill>
        <p:spPr>
          <a:xfrm>
            <a:off x="5937726" y="3067050"/>
            <a:ext cx="3048000" cy="3811820"/>
          </a:xfrm>
          <a:prstGeom prst="rect">
            <a:avLst/>
          </a:prstGeom>
        </p:spPr>
      </p:pic>
      <p:pic>
        <p:nvPicPr>
          <p:cNvPr id="6" name="Picture 5" descr="6a00e551d9d3fd88330147e2959b9e970b-320wi.jpg"/>
          <p:cNvPicPr>
            <a:picLocks noChangeAspect="1"/>
          </p:cNvPicPr>
          <p:nvPr/>
        </p:nvPicPr>
        <p:blipFill>
          <a:blip r:embed="rId4"/>
          <a:stretch>
            <a:fillRect/>
          </a:stretch>
        </p:blipFill>
        <p:spPr>
          <a:xfrm>
            <a:off x="4413726" y="152400"/>
            <a:ext cx="3048000" cy="2914650"/>
          </a:xfrm>
          <a:prstGeom prst="rect">
            <a:avLst/>
          </a:prstGeom>
        </p:spPr>
      </p:pic>
      <p:pic>
        <p:nvPicPr>
          <p:cNvPr id="7" name="Picture 6" descr="paralympics.jpg"/>
          <p:cNvPicPr>
            <a:picLocks noChangeAspect="1"/>
          </p:cNvPicPr>
          <p:nvPr/>
        </p:nvPicPr>
        <p:blipFill>
          <a:blip r:embed="rId5"/>
          <a:stretch>
            <a:fillRect/>
          </a:stretch>
        </p:blipFill>
        <p:spPr>
          <a:xfrm>
            <a:off x="1188479" y="3627670"/>
            <a:ext cx="4343400" cy="3251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hulc-testing-1.JPG"/>
          <p:cNvPicPr>
            <a:picLocks noGrp="1" noChangeAspect="1"/>
          </p:cNvPicPr>
          <p:nvPr>
            <p:ph idx="1"/>
          </p:nvPr>
        </p:nvPicPr>
        <p:blipFill>
          <a:blip r:embed="rId2"/>
          <a:srcRect l="-77059" r="-77059"/>
          <a:stretch>
            <a:fillRect/>
          </a:stretch>
        </p:blipFill>
        <p:spPr>
          <a:xfrm flipH="1" flipV="1">
            <a:off x="8686800" y="6095998"/>
            <a:ext cx="8229600" cy="45719"/>
          </a:xfrm>
        </p:spPr>
      </p:pic>
      <p:sp>
        <p:nvSpPr>
          <p:cNvPr id="3" name="Title 2"/>
          <p:cNvSpPr>
            <a:spLocks noGrp="1"/>
          </p:cNvSpPr>
          <p:nvPr>
            <p:ph type="title"/>
          </p:nvPr>
        </p:nvSpPr>
        <p:spPr>
          <a:xfrm>
            <a:off x="457200" y="0"/>
            <a:ext cx="8229600" cy="1829188"/>
          </a:xfrm>
        </p:spPr>
        <p:txBody>
          <a:bodyPr>
            <a:normAutofit fontScale="90000"/>
          </a:bodyPr>
          <a:lstStyle/>
          <a:p>
            <a:r>
              <a:rPr lang="en-US" sz="2400" dirty="0" smtClean="0"/>
              <a:t> </a:t>
            </a:r>
            <a:r>
              <a:rPr lang="en-US" sz="2400" dirty="0" smtClean="0"/>
              <a:t/>
            </a:r>
            <a:br>
              <a:rPr lang="en-US" sz="2400" dirty="0" smtClean="0"/>
            </a:br>
            <a:r>
              <a:rPr lang="en-US" sz="2400" dirty="0" smtClean="0"/>
              <a:t>We live in </a:t>
            </a:r>
            <a:r>
              <a:rPr lang="en-US" sz="2400" dirty="0" smtClean="0"/>
              <a:t>an era</a:t>
            </a:r>
            <a:r>
              <a:rPr lang="en-US" sz="2400" dirty="0" smtClean="0"/>
              <a:t> in which not only </a:t>
            </a:r>
            <a:r>
              <a:rPr lang="en-US" sz="2400" dirty="0" smtClean="0"/>
              <a:t>avatars</a:t>
            </a:r>
            <a:r>
              <a:rPr lang="en-US" sz="2400" dirty="0" smtClean="0"/>
              <a:t> and other fantastic creatures  run around cyber space in their exoskeletons, </a:t>
            </a:r>
            <a:r>
              <a:rPr lang="en-US" sz="2400" dirty="0" smtClean="0"/>
              <a:t>but</a:t>
            </a:r>
            <a:r>
              <a:rPr lang="en-US" sz="2400" dirty="0" smtClean="0"/>
              <a:t> engineers are now </a:t>
            </a:r>
            <a:r>
              <a:rPr lang="en-US" sz="2400" dirty="0" smtClean="0"/>
              <a:t>developing these </a:t>
            </a:r>
            <a:r>
              <a:rPr lang="en-US" sz="2400" dirty="0" smtClean="0"/>
              <a:t>devices for military use.  </a:t>
            </a:r>
            <a:r>
              <a:rPr lang="en-US" sz="2400" dirty="0" smtClean="0"/>
              <a:t>W</a:t>
            </a:r>
            <a:r>
              <a:rPr lang="en-US" sz="2400" dirty="0" smtClean="0"/>
              <a:t>hen </a:t>
            </a:r>
            <a:r>
              <a:rPr lang="en-US" sz="2400" dirty="0" smtClean="0"/>
              <a:t>strapped on,</a:t>
            </a:r>
            <a:r>
              <a:rPr lang="en-US" sz="2400" dirty="0" smtClean="0"/>
              <a:t> they permit a 120 lb person to walk around with </a:t>
            </a:r>
            <a:r>
              <a:rPr lang="en-US" sz="2400" dirty="0" smtClean="0"/>
              <a:t>a 200 pound load.</a:t>
            </a:r>
            <a:br>
              <a:rPr lang="en-US" sz="2400" dirty="0" smtClean="0"/>
            </a:br>
            <a:endParaRPr lang="en-US" sz="2400" dirty="0"/>
          </a:p>
        </p:txBody>
      </p:sp>
      <p:pic>
        <p:nvPicPr>
          <p:cNvPr id="5" name="Picture 4" descr="news0100jpg_00000033526.jpg"/>
          <p:cNvPicPr>
            <a:picLocks noChangeAspect="1"/>
          </p:cNvPicPr>
          <p:nvPr/>
        </p:nvPicPr>
        <p:blipFill>
          <a:blip r:embed="rId3"/>
          <a:stretch>
            <a:fillRect/>
          </a:stretch>
        </p:blipFill>
        <p:spPr>
          <a:xfrm>
            <a:off x="253534" y="1524027"/>
            <a:ext cx="3022600" cy="5080000"/>
          </a:xfrm>
          <a:prstGeom prst="rect">
            <a:avLst/>
          </a:prstGeom>
        </p:spPr>
      </p:pic>
      <p:pic>
        <p:nvPicPr>
          <p:cNvPr id="6" name="Picture 5" descr="Armor_Combo2.jpg"/>
          <p:cNvPicPr>
            <a:picLocks noChangeAspect="1"/>
          </p:cNvPicPr>
          <p:nvPr/>
        </p:nvPicPr>
        <p:blipFill>
          <a:blip r:embed="rId4"/>
          <a:srcRect l="22874" r="14896"/>
          <a:stretch>
            <a:fillRect/>
          </a:stretch>
        </p:blipFill>
        <p:spPr>
          <a:xfrm>
            <a:off x="3534203" y="1829188"/>
            <a:ext cx="2599736" cy="4317889"/>
          </a:xfrm>
          <a:prstGeom prst="rect">
            <a:avLst/>
          </a:prstGeom>
        </p:spPr>
      </p:pic>
      <p:pic>
        <p:nvPicPr>
          <p:cNvPr id="7" name="Picture 6" descr="1680940-slide-brian-shaffer-500-278x400.jpg"/>
          <p:cNvPicPr>
            <a:picLocks noChangeAspect="1"/>
          </p:cNvPicPr>
          <p:nvPr/>
        </p:nvPicPr>
        <p:blipFill>
          <a:blip r:embed="rId5"/>
          <a:srcRect l="24677" t="8995" r="7088"/>
          <a:stretch>
            <a:fillRect/>
          </a:stretch>
        </p:blipFill>
        <p:spPr>
          <a:xfrm>
            <a:off x="6517309" y="1524027"/>
            <a:ext cx="2409097" cy="4623050"/>
          </a:xfrm>
          <a:prstGeom prst="rect">
            <a:avLst/>
          </a:prstGeom>
        </p:spPr>
      </p:pic>
      <p:sp>
        <p:nvSpPr>
          <p:cNvPr id="8" name="TextBox 7"/>
          <p:cNvSpPr txBox="1"/>
          <p:nvPr/>
        </p:nvSpPr>
        <p:spPr>
          <a:xfrm flipH="1">
            <a:off x="3718868" y="6386222"/>
            <a:ext cx="5207537" cy="369332"/>
          </a:xfrm>
          <a:prstGeom prst="rect">
            <a:avLst/>
          </a:prstGeom>
          <a:noFill/>
        </p:spPr>
        <p:txBody>
          <a:bodyPr wrap="square" rtlCol="0">
            <a:spAutoFit/>
          </a:bodyPr>
          <a:lstStyle/>
          <a:p>
            <a:r>
              <a:rPr lang="en-US" dirty="0" smtClean="0"/>
              <a:t>We have met the </a:t>
            </a:r>
            <a:r>
              <a:rPr lang="en-US" dirty="0" err="1" smtClean="0"/>
              <a:t>cyborg</a:t>
            </a:r>
            <a:r>
              <a:rPr lang="en-US" dirty="0" smtClean="0"/>
              <a:t>, and it is us.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arine Lance Cpl. Alex Minsky .jpg"/>
          <p:cNvPicPr>
            <a:picLocks noGrp="1" noChangeAspect="1"/>
          </p:cNvPicPr>
          <p:nvPr>
            <p:ph idx="1"/>
          </p:nvPr>
        </p:nvPicPr>
        <p:blipFill>
          <a:blip r:embed="rId2"/>
          <a:srcRect l="-900" r="752"/>
          <a:stretch>
            <a:fillRect/>
          </a:stretch>
        </p:blipFill>
        <p:spPr>
          <a:xfrm>
            <a:off x="2476645" y="342322"/>
            <a:ext cx="3833711" cy="6114006"/>
          </a:xfrm>
        </p:spPr>
      </p:pic>
      <p:sp>
        <p:nvSpPr>
          <p:cNvPr id="3" name="Title 2"/>
          <p:cNvSpPr>
            <a:spLocks noGrp="1"/>
          </p:cNvSpPr>
          <p:nvPr>
            <p:ph type="title"/>
          </p:nvPr>
        </p:nvSpPr>
        <p:spPr>
          <a:xfrm>
            <a:off x="457200" y="-249274"/>
            <a:ext cx="8229600" cy="45719"/>
          </a:xfrm>
        </p:spPr>
        <p:txBody>
          <a:bodyPr>
            <a:normAutofit fontScale="90000"/>
          </a:bodyPr>
          <a:lstStyle/>
          <a:p>
            <a:endParaRPr lang="en-US" dirty="0"/>
          </a:p>
        </p:txBody>
      </p:sp>
      <p:pic>
        <p:nvPicPr>
          <p:cNvPr id="6" name="Picture 5" descr="SA_tattoo_040512_8m.jpg"/>
          <p:cNvPicPr>
            <a:picLocks noChangeAspect="1"/>
          </p:cNvPicPr>
          <p:nvPr/>
        </p:nvPicPr>
        <p:blipFill>
          <a:blip r:embed="rId3"/>
          <a:stretch>
            <a:fillRect/>
          </a:stretch>
        </p:blipFill>
        <p:spPr>
          <a:xfrm flipV="1">
            <a:off x="457200" y="7316752"/>
            <a:ext cx="3678380" cy="256321"/>
          </a:xfrm>
          <a:prstGeom prst="rect">
            <a:avLst/>
          </a:prstGeom>
        </p:spPr>
      </p:pic>
      <p:sp>
        <p:nvSpPr>
          <p:cNvPr id="5" name="TextBox 4"/>
          <p:cNvSpPr txBox="1"/>
          <p:nvPr/>
        </p:nvSpPr>
        <p:spPr>
          <a:xfrm flipH="1">
            <a:off x="6536838" y="2621448"/>
            <a:ext cx="2149962" cy="923330"/>
          </a:xfrm>
          <a:prstGeom prst="rect">
            <a:avLst/>
          </a:prstGeom>
          <a:noFill/>
        </p:spPr>
        <p:txBody>
          <a:bodyPr wrap="square" rtlCol="0">
            <a:spAutoFit/>
          </a:bodyPr>
          <a:lstStyle/>
          <a:p>
            <a:r>
              <a:rPr lang="en-US" dirty="0" smtClean="0"/>
              <a:t>Alex </a:t>
            </a:r>
            <a:r>
              <a:rPr lang="en-US" dirty="0" err="1" smtClean="0"/>
              <a:t>Minsky</a:t>
            </a:r>
            <a:r>
              <a:rPr lang="en-US" dirty="0" smtClean="0"/>
              <a:t>, </a:t>
            </a:r>
            <a:r>
              <a:rPr lang="en-US" dirty="0" smtClean="0"/>
              <a:t>veteran turned model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8e63588096cff9c3af87388f0ee00d3a.jpg"/>
          <p:cNvPicPr>
            <a:picLocks noGrp="1" noChangeAspect="1"/>
          </p:cNvPicPr>
          <p:nvPr>
            <p:ph idx="1"/>
          </p:nvPr>
        </p:nvPicPr>
        <p:blipFill>
          <a:blip r:embed="rId2"/>
          <a:srcRect l="-69619" r="-69619"/>
          <a:stretch>
            <a:fillRect/>
          </a:stretch>
        </p:blipFill>
        <p:spPr>
          <a:xfrm>
            <a:off x="457200" y="815975"/>
            <a:ext cx="8229600" cy="5280025"/>
          </a:xfrm>
        </p:spPr>
      </p:pic>
      <p:sp>
        <p:nvSpPr>
          <p:cNvPr id="3" name="Title 2"/>
          <p:cNvSpPr>
            <a:spLocks noGrp="1"/>
          </p:cNvSpPr>
          <p:nvPr>
            <p:ph type="title"/>
          </p:nvPr>
        </p:nvSpPr>
        <p:spPr>
          <a:xfrm>
            <a:off x="457200" y="152401"/>
            <a:ext cx="8229600" cy="663162"/>
          </a:xfrm>
        </p:spPr>
        <p:txBody>
          <a:bodyPr>
            <a:noAutofit/>
          </a:bodyPr>
          <a:lstStyle/>
          <a:p>
            <a:r>
              <a:rPr lang="en-US" sz="2800" dirty="0" smtClean="0"/>
              <a:t>And for some, the return home is their final journey</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USMC cadence ''Mama can't you see'' with lyrics.mov">
            <a:hlinkClick r:id="" action="ppaction://media"/>
          </p:cNvPr>
          <p:cNvPicPr/>
          <p:nvPr>
            <p:ph idx="1"/>
            <a:videoFile r:link="rId1"/>
          </p:nvPr>
        </p:nvPicPr>
        <p:blipFill>
          <a:blip r:embed="rId3"/>
          <a:stretch>
            <a:fillRect/>
          </a:stretch>
        </p:blipFill>
        <p:spPr>
          <a:xfrm>
            <a:off x="1524794" y="1443038"/>
            <a:ext cx="6096000" cy="4572000"/>
          </a:xfrm>
        </p:spPr>
      </p:pic>
      <p:sp>
        <p:nvSpPr>
          <p:cNvPr id="3" name="Title 2"/>
          <p:cNvSpPr>
            <a:spLocks noGrp="1"/>
          </p:cNvSpPr>
          <p:nvPr>
            <p:ph type="title"/>
          </p:nvPr>
        </p:nvSpPr>
        <p:spPr>
          <a:xfrm>
            <a:off x="457200" y="152400"/>
            <a:ext cx="8229600" cy="674813"/>
          </a:xfrm>
        </p:spPr>
        <p:txBody>
          <a:bodyPr>
            <a:normAutofit fontScale="90000"/>
          </a:bodyPr>
          <a:lstStyle/>
          <a:p>
            <a:r>
              <a:rPr lang="en-US" dirty="0" smtClean="0"/>
              <a:t>Death is something that is prepared for.</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Guantanamo-photographs-006.jpg"/>
          <p:cNvPicPr>
            <a:picLocks noGrp="1" noChangeAspect="1"/>
          </p:cNvPicPr>
          <p:nvPr>
            <p:ph idx="1"/>
          </p:nvPr>
        </p:nvPicPr>
        <p:blipFill>
          <a:blip r:embed="rId2"/>
          <a:srcRect l="31" r="5065"/>
          <a:stretch>
            <a:fillRect/>
          </a:stretch>
        </p:blipFill>
        <p:spPr>
          <a:xfrm>
            <a:off x="3017623" y="3383880"/>
            <a:ext cx="6126377" cy="3332811"/>
          </a:xfrm>
        </p:spPr>
      </p:pic>
      <p:sp>
        <p:nvSpPr>
          <p:cNvPr id="3" name="Title 2"/>
          <p:cNvSpPr>
            <a:spLocks noGrp="1"/>
          </p:cNvSpPr>
          <p:nvPr>
            <p:ph type="title"/>
          </p:nvPr>
        </p:nvSpPr>
        <p:spPr>
          <a:xfrm>
            <a:off x="457200" y="152400"/>
            <a:ext cx="8229600" cy="894084"/>
          </a:xfrm>
        </p:spPr>
        <p:txBody>
          <a:bodyPr/>
          <a:lstStyle/>
          <a:p>
            <a:r>
              <a:rPr lang="en-US" dirty="0" smtClean="0"/>
              <a:t>Table for the Fallen</a:t>
            </a:r>
            <a:endParaRPr lang="en-US" dirty="0"/>
          </a:p>
        </p:txBody>
      </p:sp>
      <p:pic>
        <p:nvPicPr>
          <p:cNvPr id="5" name="Picture 4" descr="Honoring-Our-Fallen-On-Memorial-Day.jpg"/>
          <p:cNvPicPr>
            <a:picLocks noChangeAspect="1"/>
          </p:cNvPicPr>
          <p:nvPr/>
        </p:nvPicPr>
        <p:blipFill>
          <a:blip r:embed="rId3"/>
          <a:stretch>
            <a:fillRect/>
          </a:stretch>
        </p:blipFill>
        <p:spPr>
          <a:xfrm>
            <a:off x="4876250" y="0"/>
            <a:ext cx="4267750" cy="3383880"/>
          </a:xfrm>
          <a:prstGeom prst="rect">
            <a:avLst/>
          </a:prstGeom>
        </p:spPr>
      </p:pic>
      <p:pic>
        <p:nvPicPr>
          <p:cNvPr id="6" name="Picture 5" descr="Fallen-Soldiers.jpg"/>
          <p:cNvPicPr>
            <a:picLocks noChangeAspect="1"/>
          </p:cNvPicPr>
          <p:nvPr/>
        </p:nvPicPr>
        <p:blipFill>
          <a:blip r:embed="rId4"/>
          <a:stretch>
            <a:fillRect/>
          </a:stretch>
        </p:blipFill>
        <p:spPr>
          <a:xfrm>
            <a:off x="217150" y="1046484"/>
            <a:ext cx="4076700" cy="5499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01007marines405.jpg"/>
          <p:cNvPicPr>
            <a:picLocks noGrp="1" noChangeAspect="1"/>
          </p:cNvPicPr>
          <p:nvPr>
            <p:ph idx="1"/>
          </p:nvPr>
        </p:nvPicPr>
        <p:blipFill>
          <a:blip r:embed="rId2"/>
          <a:srcRect l="-17556" r="-17556"/>
          <a:stretch>
            <a:fillRect/>
          </a:stretch>
        </p:blipFill>
        <p:spPr>
          <a:xfrm>
            <a:off x="457200" y="1071880"/>
            <a:ext cx="8229600" cy="4823465"/>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3721"/>
            <a:ext cx="4285212" cy="5914279"/>
          </a:xfrm>
        </p:spPr>
        <p:txBody>
          <a:bodyPr>
            <a:normAutofit/>
          </a:bodyPr>
          <a:lstStyle/>
          <a:p>
            <a:pPr>
              <a:buNone/>
            </a:pPr>
            <a:r>
              <a:rPr lang="en-US" sz="2000" dirty="0" smtClean="0"/>
              <a:t>The Korean War was never a popular war – never more than 40% of Americans expressed support for the war.  It was regarded by many as the war that was impossible to win</a:t>
            </a:r>
            <a:r>
              <a:rPr lang="en-US" sz="2000" dirty="0" smtClean="0"/>
              <a:t>.</a:t>
            </a:r>
          </a:p>
          <a:p>
            <a:pPr>
              <a:buNone/>
            </a:pPr>
            <a:r>
              <a:rPr lang="en-US" sz="2000" dirty="0" smtClean="0"/>
              <a:t>Not even called a “war,” Truman called it a “police action.”</a:t>
            </a:r>
            <a:endParaRPr lang="en-US" sz="2000" dirty="0" smtClean="0"/>
          </a:p>
          <a:p>
            <a:pPr>
              <a:buNone/>
            </a:pPr>
            <a:r>
              <a:rPr lang="en-US" sz="2000" dirty="0" smtClean="0"/>
              <a:t>As </a:t>
            </a:r>
            <a:r>
              <a:rPr lang="en-US" sz="2000" dirty="0" smtClean="0"/>
              <a:t>would be in the case in the Vietnam War, soldiers returned after 12 months one-by-one.</a:t>
            </a:r>
            <a:endParaRPr lang="en-US" sz="2000" dirty="0" smtClean="0"/>
          </a:p>
          <a:p>
            <a:pPr>
              <a:buNone/>
            </a:pPr>
            <a:r>
              <a:rPr lang="en-US" sz="2000" dirty="0" smtClean="0"/>
              <a:t>Eugene </a:t>
            </a:r>
            <a:r>
              <a:rPr lang="en-US" sz="2000" dirty="0" err="1" smtClean="0"/>
              <a:t>Kinkead’s</a:t>
            </a:r>
            <a:r>
              <a:rPr lang="en-US" sz="2000" dirty="0" smtClean="0"/>
              <a:t> book that looked at “brainwashing” endured by American GI’s</a:t>
            </a:r>
            <a:r>
              <a:rPr lang="en-US" sz="2000" dirty="0" smtClean="0"/>
              <a:t>.</a:t>
            </a:r>
          </a:p>
          <a:p>
            <a:pPr>
              <a:buNone/>
            </a:pPr>
            <a:r>
              <a:rPr lang="en-US" sz="2000" dirty="0" smtClean="0"/>
              <a:t>Conditions in POW camps were dreadful.  38% died in captivity (compare to 11% in WWII, 14% in Vietnam War)</a:t>
            </a:r>
            <a:endParaRPr lang="en-US" sz="2000" dirty="0"/>
          </a:p>
        </p:txBody>
      </p:sp>
      <p:sp>
        <p:nvSpPr>
          <p:cNvPr id="3" name="Title 2"/>
          <p:cNvSpPr>
            <a:spLocks noGrp="1"/>
          </p:cNvSpPr>
          <p:nvPr>
            <p:ph type="title"/>
          </p:nvPr>
        </p:nvSpPr>
        <p:spPr>
          <a:xfrm>
            <a:off x="457200" y="152400"/>
            <a:ext cx="8229600" cy="791321"/>
          </a:xfrm>
        </p:spPr>
        <p:txBody>
          <a:bodyPr/>
          <a:lstStyle/>
          <a:p>
            <a:r>
              <a:rPr lang="en-US" dirty="0" smtClean="0"/>
              <a:t>Korean war veterans</a:t>
            </a:r>
            <a:endParaRPr lang="en-US" dirty="0"/>
          </a:p>
        </p:txBody>
      </p:sp>
      <p:pic>
        <p:nvPicPr>
          <p:cNvPr id="4" name="Picture 3" descr="51dgB3Xya6L.jpg"/>
          <p:cNvPicPr>
            <a:picLocks noChangeAspect="1"/>
          </p:cNvPicPr>
          <p:nvPr/>
        </p:nvPicPr>
        <p:blipFill>
          <a:blip r:embed="rId2"/>
          <a:stretch>
            <a:fillRect/>
          </a:stretch>
        </p:blipFill>
        <p:spPr>
          <a:xfrm>
            <a:off x="4981134" y="943720"/>
            <a:ext cx="3527679" cy="566027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FGHANISTAN STORIES RAMP.jpg"/>
          <p:cNvPicPr>
            <a:picLocks noGrp="1" noChangeAspect="1"/>
          </p:cNvPicPr>
          <p:nvPr>
            <p:ph idx="1"/>
          </p:nvPr>
        </p:nvPicPr>
        <p:blipFill>
          <a:blip r:embed="rId2"/>
          <a:srcRect l="-9625" r="-9625"/>
          <a:stretch>
            <a:fillRect/>
          </a:stretch>
        </p:blipFill>
        <p:spPr>
          <a:xfrm>
            <a:off x="-1" y="1077186"/>
            <a:ext cx="5726575" cy="3026444"/>
          </a:xfrm>
        </p:spPr>
      </p:pic>
      <p:sp>
        <p:nvSpPr>
          <p:cNvPr id="3" name="Title 2"/>
          <p:cNvSpPr>
            <a:spLocks noGrp="1"/>
          </p:cNvSpPr>
          <p:nvPr>
            <p:ph type="title"/>
          </p:nvPr>
        </p:nvSpPr>
        <p:spPr>
          <a:xfrm>
            <a:off x="457200" y="-172716"/>
            <a:ext cx="8229600" cy="866453"/>
          </a:xfrm>
        </p:spPr>
        <p:txBody>
          <a:bodyPr/>
          <a:lstStyle/>
          <a:p>
            <a:r>
              <a:rPr lang="en-US" dirty="0" err="1" smtClean="0"/>
              <a:t>Commemeration</a:t>
            </a:r>
            <a:r>
              <a:rPr lang="en-US" dirty="0" smtClean="0"/>
              <a:t> of the Fallen</a:t>
            </a:r>
            <a:endParaRPr lang="en-US" dirty="0"/>
          </a:p>
        </p:txBody>
      </p:sp>
      <p:pic>
        <p:nvPicPr>
          <p:cNvPr id="5" name="Picture 4" descr="ramp_ceremony.jpg"/>
          <p:cNvPicPr>
            <a:picLocks noChangeAspect="1"/>
          </p:cNvPicPr>
          <p:nvPr/>
        </p:nvPicPr>
        <p:blipFill>
          <a:blip r:embed="rId3"/>
          <a:stretch>
            <a:fillRect/>
          </a:stretch>
        </p:blipFill>
        <p:spPr>
          <a:xfrm>
            <a:off x="2434088" y="3539235"/>
            <a:ext cx="6252712" cy="3162968"/>
          </a:xfrm>
          <a:prstGeom prst="rect">
            <a:avLst/>
          </a:prstGeom>
        </p:spPr>
      </p:pic>
      <p:sp>
        <p:nvSpPr>
          <p:cNvPr id="6" name="TextBox 5"/>
          <p:cNvSpPr txBox="1"/>
          <p:nvPr/>
        </p:nvSpPr>
        <p:spPr>
          <a:xfrm>
            <a:off x="5938235" y="1728463"/>
            <a:ext cx="2269464" cy="369332"/>
          </a:xfrm>
          <a:prstGeom prst="rect">
            <a:avLst/>
          </a:prstGeom>
          <a:noFill/>
        </p:spPr>
        <p:txBody>
          <a:bodyPr wrap="square" rtlCol="0">
            <a:spAutoFit/>
          </a:bodyPr>
          <a:lstStyle/>
          <a:p>
            <a:r>
              <a:rPr lang="en-US" dirty="0" smtClean="0"/>
              <a:t>Ramp Ceremonies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egimental+Combat+Team+1+Marines+Hold+Memorial+Qdsn7jL_2qOl.jpg"/>
          <p:cNvPicPr>
            <a:picLocks noGrp="1" noChangeAspect="1"/>
          </p:cNvPicPr>
          <p:nvPr>
            <p:ph idx="1"/>
          </p:nvPr>
        </p:nvPicPr>
        <p:blipFill>
          <a:blip r:embed="rId2"/>
          <a:srcRect l="5276" r="-8333" b="6212"/>
          <a:stretch>
            <a:fillRect/>
          </a:stretch>
        </p:blipFill>
        <p:spPr>
          <a:xfrm>
            <a:off x="3351281" y="3127212"/>
            <a:ext cx="6283914" cy="3312285"/>
          </a:xfrm>
        </p:spPr>
      </p:pic>
      <p:sp>
        <p:nvSpPr>
          <p:cNvPr id="3" name="Title 2"/>
          <p:cNvSpPr>
            <a:spLocks noGrp="1"/>
          </p:cNvSpPr>
          <p:nvPr>
            <p:ph type="title"/>
          </p:nvPr>
        </p:nvSpPr>
        <p:spPr>
          <a:xfrm flipH="1">
            <a:off x="8686799" y="152400"/>
            <a:ext cx="45719" cy="45719"/>
          </a:xfrm>
        </p:spPr>
        <p:txBody>
          <a:bodyPr>
            <a:normAutofit fontScale="90000"/>
          </a:bodyPr>
          <a:lstStyle/>
          <a:p>
            <a:endParaRPr lang="en-US" dirty="0"/>
          </a:p>
        </p:txBody>
      </p:sp>
      <p:pic>
        <p:nvPicPr>
          <p:cNvPr id="5" name="Picture 4" descr="6a00e551d9d3fd8833014e8764852e970d-800wi.jpg"/>
          <p:cNvPicPr>
            <a:picLocks noChangeAspect="1"/>
          </p:cNvPicPr>
          <p:nvPr/>
        </p:nvPicPr>
        <p:blipFill>
          <a:blip r:embed="rId3"/>
          <a:stretch>
            <a:fillRect/>
          </a:stretch>
        </p:blipFill>
        <p:spPr>
          <a:xfrm>
            <a:off x="0" y="0"/>
            <a:ext cx="3351281" cy="4985498"/>
          </a:xfrm>
          <a:prstGeom prst="rect">
            <a:avLst/>
          </a:prstGeom>
        </p:spPr>
      </p:pic>
      <p:sp>
        <p:nvSpPr>
          <p:cNvPr id="6" name="TextBox 5"/>
          <p:cNvSpPr txBox="1"/>
          <p:nvPr/>
        </p:nvSpPr>
        <p:spPr>
          <a:xfrm>
            <a:off x="84049" y="4318744"/>
            <a:ext cx="3267231" cy="646331"/>
          </a:xfrm>
          <a:prstGeom prst="rect">
            <a:avLst/>
          </a:prstGeom>
          <a:noFill/>
        </p:spPr>
        <p:txBody>
          <a:bodyPr wrap="square" rtlCol="0">
            <a:spAutoFit/>
          </a:bodyPr>
          <a:lstStyle/>
          <a:p>
            <a:r>
              <a:rPr lang="en-US" dirty="0" smtClean="0"/>
              <a:t>Sergeants </a:t>
            </a:r>
            <a:r>
              <a:rPr lang="en-US" dirty="0" err="1" smtClean="0"/>
              <a:t>Lammerts</a:t>
            </a:r>
            <a:r>
              <a:rPr lang="en-US" dirty="0" smtClean="0"/>
              <a:t> and Burgess</a:t>
            </a:r>
            <a:endParaRPr lang="en-US" dirty="0"/>
          </a:p>
        </p:txBody>
      </p:sp>
      <p:sp>
        <p:nvSpPr>
          <p:cNvPr id="7" name="TextBox 6"/>
          <p:cNvSpPr txBox="1"/>
          <p:nvPr/>
        </p:nvSpPr>
        <p:spPr>
          <a:xfrm>
            <a:off x="4348865" y="1797247"/>
            <a:ext cx="3881633" cy="369332"/>
          </a:xfrm>
          <a:prstGeom prst="rect">
            <a:avLst/>
          </a:prstGeom>
          <a:noFill/>
        </p:spPr>
        <p:txBody>
          <a:bodyPr wrap="square" rtlCol="0">
            <a:spAutoFit/>
          </a:bodyPr>
          <a:lstStyle/>
          <a:p>
            <a:r>
              <a:rPr lang="en-US" dirty="0" smtClean="0"/>
              <a:t>Unit Memorial Services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hade It Black.mp4">
            <a:hlinkClick r:id="" action="ppaction://media"/>
          </p:cNvPr>
          <p:cNvPicPr/>
          <p:nvPr>
            <p:ph idx="1"/>
            <a:videoFile r:link="rId1"/>
          </p:nvPr>
        </p:nvPicPr>
        <p:blipFill>
          <a:blip r:embed="rId3"/>
          <a:stretch>
            <a:fillRect/>
          </a:stretch>
        </p:blipFill>
        <p:spPr>
          <a:xfrm>
            <a:off x="952500" y="1280319"/>
            <a:ext cx="7239000" cy="4572000"/>
          </a:xfrm>
        </p:spPr>
      </p:pic>
      <p:sp>
        <p:nvSpPr>
          <p:cNvPr id="3" name="Title 2"/>
          <p:cNvSpPr>
            <a:spLocks noGrp="1"/>
          </p:cNvSpPr>
          <p:nvPr>
            <p:ph type="title"/>
          </p:nvPr>
        </p:nvSpPr>
        <p:spPr>
          <a:xfrm>
            <a:off x="457200" y="152400"/>
            <a:ext cx="8229600" cy="709765"/>
          </a:xfrm>
        </p:spPr>
        <p:txBody>
          <a:bodyPr>
            <a:normAutofit fontScale="90000"/>
          </a:bodyPr>
          <a:lstStyle/>
          <a:p>
            <a:r>
              <a:rPr lang="en-US" dirty="0" smtClean="0"/>
              <a:t>Honoring the Dead</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92260"/>
            <a:ext cx="8229600" cy="5303740"/>
          </a:xfrm>
        </p:spPr>
        <p:txBody>
          <a:bodyPr/>
          <a:lstStyle/>
          <a:p>
            <a:pPr>
              <a:buNone/>
            </a:pPr>
            <a:r>
              <a:rPr lang="en-US" sz="2000" dirty="0" smtClean="0"/>
              <a:t>All returned after 12 months in Vietnam singly, not to cheering civilians or parades, but just to the sense that the war was over, at least for them.</a:t>
            </a:r>
          </a:p>
          <a:p>
            <a:pPr>
              <a:buNone/>
            </a:pPr>
            <a:r>
              <a:rPr lang="en-US" sz="2000" dirty="0" smtClean="0"/>
              <a:t>Knowing the divided public opinion about the war, many didn’t even mention their service.</a:t>
            </a:r>
          </a:p>
          <a:p>
            <a:pPr>
              <a:buNone/>
            </a:pPr>
            <a:r>
              <a:rPr lang="en-US" sz="2000" dirty="0" smtClean="0"/>
              <a:t>Some felt as if they were returning like ghosts</a:t>
            </a:r>
          </a:p>
          <a:p>
            <a:pPr>
              <a:buNone/>
            </a:pPr>
            <a:r>
              <a:rPr lang="en-US" sz="2000" dirty="0" smtClean="0"/>
              <a:t>They often sought the companionship of other groups</a:t>
            </a:r>
          </a:p>
          <a:p>
            <a:pPr>
              <a:buNone/>
            </a:pPr>
            <a:r>
              <a:rPr lang="en-US" sz="2000" dirty="0" smtClean="0"/>
              <a:t>“Rap groups” gave vets a chance to be with others who had some sense of what they had experienced.</a:t>
            </a:r>
          </a:p>
          <a:p>
            <a:pPr>
              <a:buNone/>
            </a:pPr>
            <a:r>
              <a:rPr lang="en-US" sz="2000" dirty="0" smtClean="0"/>
              <a:t>Others felt trapped between their own generation and their parent’s generation, belonging to neither.</a:t>
            </a:r>
          </a:p>
          <a:p>
            <a:pPr>
              <a:buNone/>
            </a:pPr>
            <a:endParaRPr lang="en-US" dirty="0" smtClean="0"/>
          </a:p>
        </p:txBody>
      </p:sp>
      <p:sp>
        <p:nvSpPr>
          <p:cNvPr id="3" name="Title 2"/>
          <p:cNvSpPr>
            <a:spLocks noGrp="1"/>
          </p:cNvSpPr>
          <p:nvPr>
            <p:ph type="title"/>
          </p:nvPr>
        </p:nvSpPr>
        <p:spPr>
          <a:xfrm>
            <a:off x="457200" y="152400"/>
            <a:ext cx="8229600" cy="639860"/>
          </a:xfrm>
        </p:spPr>
        <p:txBody>
          <a:bodyPr>
            <a:normAutofit fontScale="90000"/>
          </a:bodyPr>
          <a:lstStyle/>
          <a:p>
            <a:r>
              <a:rPr lang="en-US" dirty="0" smtClean="0"/>
              <a:t>Vietnam War Veterans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VVAWTsq_.jpg"/>
          <p:cNvPicPr>
            <a:picLocks noGrp="1" noChangeAspect="1"/>
          </p:cNvPicPr>
          <p:nvPr>
            <p:ph idx="1"/>
          </p:nvPr>
        </p:nvPicPr>
        <p:blipFill>
          <a:blip r:embed="rId2"/>
          <a:srcRect t="-15230" b="-15230"/>
          <a:stretch>
            <a:fillRect/>
          </a:stretch>
        </p:blipFill>
        <p:spPr>
          <a:xfrm>
            <a:off x="457200" y="1211692"/>
            <a:ext cx="8229600" cy="4884308"/>
          </a:xfrm>
        </p:spPr>
      </p:pic>
      <p:sp>
        <p:nvSpPr>
          <p:cNvPr id="3" name="Title 2"/>
          <p:cNvSpPr>
            <a:spLocks noGrp="1"/>
          </p:cNvSpPr>
          <p:nvPr>
            <p:ph type="title"/>
          </p:nvPr>
        </p:nvSpPr>
        <p:spPr>
          <a:xfrm>
            <a:off x="457200" y="152400"/>
            <a:ext cx="8229600" cy="1327262"/>
          </a:xfrm>
        </p:spPr>
        <p:txBody>
          <a:bodyPr>
            <a:normAutofit fontScale="90000"/>
          </a:bodyPr>
          <a:lstStyle/>
          <a:p>
            <a:r>
              <a:rPr lang="en-US" sz="2400" dirty="0" smtClean="0"/>
              <a:t>Some vets joined the antiwar movement.  Never before had veterans organized in open opposition to a war, their war, while it was going on  and questioned not just the war but the corporate interests that they felt were fueling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ont-register1111.jpg"/>
          <p:cNvPicPr>
            <a:picLocks noGrp="1" noChangeAspect="1"/>
          </p:cNvPicPr>
          <p:nvPr>
            <p:ph idx="1"/>
          </p:nvPr>
        </p:nvPicPr>
        <p:blipFill>
          <a:blip r:embed="rId3"/>
          <a:srcRect l="590" r="-367"/>
          <a:stretch>
            <a:fillRect/>
          </a:stretch>
        </p:blipFill>
        <p:spPr>
          <a:xfrm>
            <a:off x="174782" y="1371600"/>
            <a:ext cx="3355810" cy="3032433"/>
          </a:xfrm>
        </p:spPr>
      </p:pic>
      <p:sp>
        <p:nvSpPr>
          <p:cNvPr id="3" name="Title 2"/>
          <p:cNvSpPr>
            <a:spLocks noGrp="1"/>
          </p:cNvSpPr>
          <p:nvPr>
            <p:ph type="title"/>
          </p:nvPr>
        </p:nvSpPr>
        <p:spPr/>
        <p:txBody>
          <a:bodyPr>
            <a:normAutofit/>
          </a:bodyPr>
          <a:lstStyle/>
          <a:p>
            <a:r>
              <a:rPr lang="en-US" sz="2400" dirty="0" smtClean="0"/>
              <a:t>They burned draft cards, encouraged others to resist or flee to Canada, and they demonstrated a distrust of institutions and authorities.</a:t>
            </a:r>
            <a:endParaRPr lang="en-US" sz="2400" dirty="0"/>
          </a:p>
        </p:txBody>
      </p:sp>
      <p:pic>
        <p:nvPicPr>
          <p:cNvPr id="5" name="Picture 4" descr="nyc1175jm.jpeg"/>
          <p:cNvPicPr>
            <a:picLocks noChangeAspect="1"/>
          </p:cNvPicPr>
          <p:nvPr/>
        </p:nvPicPr>
        <p:blipFill>
          <a:blip r:embed="rId4"/>
          <a:srcRect l="2768" t="3244"/>
          <a:stretch>
            <a:fillRect/>
          </a:stretch>
        </p:blipFill>
        <p:spPr>
          <a:xfrm>
            <a:off x="4232175" y="1095182"/>
            <a:ext cx="4911825" cy="4960855"/>
          </a:xfrm>
          <a:prstGeom prst="rect">
            <a:avLst/>
          </a:prstGeom>
        </p:spPr>
      </p:pic>
      <p:pic>
        <p:nvPicPr>
          <p:cNvPr id="6" name="Picture 5" descr="JOHN-KERRY-on-april 20, 1972stage-W-AL-HUBBARD-1971-2.jpg"/>
          <p:cNvPicPr>
            <a:picLocks noChangeAspect="1"/>
          </p:cNvPicPr>
          <p:nvPr/>
        </p:nvPicPr>
        <p:blipFill>
          <a:blip r:embed="rId5"/>
          <a:stretch>
            <a:fillRect/>
          </a:stretch>
        </p:blipFill>
        <p:spPr>
          <a:xfrm>
            <a:off x="902436" y="4066156"/>
            <a:ext cx="3329739" cy="26403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Vietnam Film. Coming Home. 1978 Lukes Speech (Jon Voight).mov">
            <a:hlinkClick r:id="" action="ppaction://media"/>
          </p:cNvPr>
          <p:cNvPicPr/>
          <p:nvPr>
            <p:ph idx="1"/>
            <a:videoFile r:link="rId1"/>
          </p:nvPr>
        </p:nvPicPr>
        <p:blipFill>
          <a:blip r:embed="rId3"/>
          <a:stretch>
            <a:fillRect/>
          </a:stretch>
        </p:blipFill>
        <p:spPr>
          <a:xfrm>
            <a:off x="508000" y="1060230"/>
            <a:ext cx="8128000" cy="5336104"/>
          </a:xfrm>
        </p:spPr>
      </p:pic>
      <p:sp>
        <p:nvSpPr>
          <p:cNvPr id="3" name="Title 2"/>
          <p:cNvSpPr>
            <a:spLocks noGrp="1"/>
          </p:cNvSpPr>
          <p:nvPr>
            <p:ph type="title"/>
          </p:nvPr>
        </p:nvSpPr>
        <p:spPr>
          <a:xfrm>
            <a:off x="457200" y="152400"/>
            <a:ext cx="8229600" cy="721416"/>
          </a:xfrm>
        </p:spPr>
        <p:txBody>
          <a:bodyPr>
            <a:normAutofit fontScale="90000"/>
          </a:bodyPr>
          <a:lstStyle/>
          <a:p>
            <a:r>
              <a:rPr lang="en-US" sz="2400" dirty="0" smtClean="0"/>
              <a:t>Hollywood broadcast the plight of returning veterans. Note the 1978 film starring Jon </a:t>
            </a:r>
            <a:r>
              <a:rPr lang="en-US" sz="2400" dirty="0" err="1" smtClean="0"/>
              <a:t>Voight</a:t>
            </a:r>
            <a:r>
              <a:rPr lang="en-US" sz="2400" dirty="0" smtClean="0"/>
              <a:t>, Jane Fonda and Bruce </a:t>
            </a:r>
            <a:r>
              <a:rPr lang="en-US" sz="2400" dirty="0" err="1" smtClean="0"/>
              <a:t>Dern</a:t>
            </a:r>
            <a:r>
              <a:rPr lang="en-US" sz="2400" dirty="0" smtClean="0"/>
              <a:t>, </a:t>
            </a:r>
            <a:r>
              <a:rPr lang="en-US" sz="2400" i="1" dirty="0" smtClean="0"/>
              <a:t>Coming Home</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Vietnam War- POWs Return (2).mov">
            <a:hlinkClick r:id="" action="ppaction://media"/>
          </p:cNvPr>
          <p:cNvPicPr/>
          <p:nvPr>
            <p:ph idx="1"/>
            <a:videoFile r:link="rId1"/>
          </p:nvPr>
        </p:nvPicPr>
        <p:blipFill>
          <a:blip r:embed="rId3"/>
          <a:stretch>
            <a:fillRect/>
          </a:stretch>
        </p:blipFill>
        <p:spPr>
          <a:xfrm>
            <a:off x="508000" y="1483519"/>
            <a:ext cx="8128000" cy="4572000"/>
          </a:xfrm>
        </p:spPr>
      </p:pic>
      <p:sp>
        <p:nvSpPr>
          <p:cNvPr id="3" name="Title 2"/>
          <p:cNvSpPr>
            <a:spLocks noGrp="1"/>
          </p:cNvSpPr>
          <p:nvPr>
            <p:ph type="title"/>
          </p:nvPr>
        </p:nvSpPr>
        <p:spPr>
          <a:xfrm>
            <a:off x="457200" y="152400"/>
            <a:ext cx="8229600" cy="814623"/>
          </a:xfrm>
        </p:spPr>
        <p:txBody>
          <a:bodyPr/>
          <a:lstStyle/>
          <a:p>
            <a:r>
              <a:rPr lang="en-US" dirty="0" smtClean="0"/>
              <a:t>POWs “Operation Homecoming”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Lt Col Robert Stirmpg.jpg"/>
          <p:cNvPicPr>
            <a:picLocks noGrp="1" noChangeAspect="1"/>
          </p:cNvPicPr>
          <p:nvPr>
            <p:ph idx="1"/>
          </p:nvPr>
        </p:nvPicPr>
        <p:blipFill>
          <a:blip r:embed="rId2"/>
          <a:srcRect l="-17140" r="-17140"/>
          <a:stretch>
            <a:fillRect/>
          </a:stretch>
        </p:blipFill>
        <p:spPr/>
      </p:pic>
      <p:sp>
        <p:nvSpPr>
          <p:cNvPr id="3" name="Title 2"/>
          <p:cNvSpPr>
            <a:spLocks noGrp="1"/>
          </p:cNvSpPr>
          <p:nvPr>
            <p:ph type="title"/>
          </p:nvPr>
        </p:nvSpPr>
        <p:spPr>
          <a:xfrm>
            <a:off x="457200" y="152400"/>
            <a:ext cx="8229600" cy="756369"/>
          </a:xfrm>
        </p:spPr>
        <p:txBody>
          <a:bodyPr/>
          <a:lstStyle/>
          <a:p>
            <a:r>
              <a:rPr lang="en-US" dirty="0" smtClean="0"/>
              <a:t>Prisoners of War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8579"/>
            <a:ext cx="8229600" cy="5047421"/>
          </a:xfrm>
        </p:spPr>
        <p:txBody>
          <a:bodyPr>
            <a:normAutofit fontScale="92500" lnSpcReduction="20000"/>
          </a:bodyPr>
          <a:lstStyle/>
          <a:p>
            <a:pPr>
              <a:buNone/>
            </a:pPr>
            <a:r>
              <a:rPr lang="en-US" dirty="0" smtClean="0"/>
              <a:t>They are returning as units</a:t>
            </a:r>
          </a:p>
          <a:p>
            <a:pPr>
              <a:buNone/>
            </a:pPr>
            <a:r>
              <a:rPr lang="en-US" dirty="0" smtClean="0"/>
              <a:t>Many have endured 4, 5, 6 deployments</a:t>
            </a:r>
          </a:p>
          <a:p>
            <a:pPr>
              <a:buNone/>
            </a:pPr>
            <a:r>
              <a:rPr lang="en-US" dirty="0" smtClean="0"/>
              <a:t>Many are returning as disabled vets with serious physical wounds</a:t>
            </a:r>
          </a:p>
          <a:p>
            <a:pPr>
              <a:buNone/>
            </a:pPr>
            <a:r>
              <a:rPr lang="en-US" dirty="0" smtClean="0"/>
              <a:t>Others suffer from chronic non-visible wounds (PTSD and TBI)</a:t>
            </a:r>
          </a:p>
          <a:p>
            <a:pPr>
              <a:buNone/>
            </a:pPr>
            <a:r>
              <a:rPr lang="en-US" dirty="0" smtClean="0"/>
              <a:t>Treatments for these are still works in progress.  Everything from conventional talk therapy to prescription drugs to  marijuana </a:t>
            </a:r>
            <a:r>
              <a:rPr lang="en-US" smtClean="0"/>
              <a:t>to “digital homeopathy” </a:t>
            </a:r>
            <a:r>
              <a:rPr lang="en-US" dirty="0" smtClean="0"/>
              <a:t>is being tried.</a:t>
            </a:r>
          </a:p>
          <a:p>
            <a:pPr>
              <a:buNone/>
            </a:pPr>
            <a:r>
              <a:rPr lang="en-US" dirty="0" smtClean="0"/>
              <a:t>The Veteran’s medical system is overloaded, and there are long waits for treatment in some areas of the country.</a:t>
            </a:r>
          </a:p>
          <a:p>
            <a:pPr>
              <a:buNone/>
            </a:pPr>
            <a:r>
              <a:rPr lang="en-US" dirty="0" smtClean="0"/>
              <a:t>Suicide among vets is higher than their peers in the civilian population.</a:t>
            </a:r>
          </a:p>
          <a:p>
            <a:pPr>
              <a:buNone/>
            </a:pPr>
            <a:r>
              <a:rPr lang="en-US" dirty="0" smtClean="0"/>
              <a:t>Many return to problems on the home front.</a:t>
            </a:r>
            <a:endParaRPr lang="en-US" dirty="0"/>
          </a:p>
        </p:txBody>
      </p:sp>
      <p:sp>
        <p:nvSpPr>
          <p:cNvPr id="3" name="Title 2"/>
          <p:cNvSpPr>
            <a:spLocks noGrp="1"/>
          </p:cNvSpPr>
          <p:nvPr>
            <p:ph type="title"/>
          </p:nvPr>
        </p:nvSpPr>
        <p:spPr>
          <a:xfrm>
            <a:off x="457200" y="152400"/>
            <a:ext cx="8229600" cy="709765"/>
          </a:xfrm>
        </p:spPr>
        <p:txBody>
          <a:bodyPr>
            <a:normAutofit fontScale="90000"/>
          </a:bodyPr>
          <a:lstStyle/>
          <a:p>
            <a:r>
              <a:rPr lang="en-US" dirty="0" smtClean="0"/>
              <a:t>Iraq and Afghan War Vets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14568</TotalTime>
  <Words>594</Words>
  <Application>Microsoft Macintosh PowerPoint</Application>
  <PresentationFormat>On-screen Show (4:3)</PresentationFormat>
  <Paragraphs>48</Paragraphs>
  <Slides>22</Slides>
  <Notes>1</Notes>
  <HiddenSlides>0</HiddenSlides>
  <MMClips>4</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Paper</vt:lpstr>
      <vt:lpstr>Week Two: Coming Home</vt:lpstr>
      <vt:lpstr>Korean war veterans</vt:lpstr>
      <vt:lpstr>Vietnam War Veterans</vt:lpstr>
      <vt:lpstr>Some vets joined the antiwar movement.  Never before had veterans organized in open opposition to a war, their war, while it was going on  and questioned not just the war but the corporate interests that they felt were fueling it.</vt:lpstr>
      <vt:lpstr>They burned draft cards, encouraged others to resist or flee to Canada, and they demonstrated a distrust of institutions and authorities.</vt:lpstr>
      <vt:lpstr>Hollywood broadcast the plight of returning veterans. Note the 1978 film starring Jon Voight, Jane Fonda and Bruce Dern, Coming Home</vt:lpstr>
      <vt:lpstr>POWs “Operation Homecoming”</vt:lpstr>
      <vt:lpstr>Prisoners of War</vt:lpstr>
      <vt:lpstr>Iraq and Afghan War Vets</vt:lpstr>
      <vt:lpstr>From every war, some soldiers return carrying permanent signs of war on their bodies.</vt:lpstr>
      <vt:lpstr>Ray and Charles Eames</vt:lpstr>
      <vt:lpstr>The Amputee as the Athlete.</vt:lpstr>
      <vt:lpstr>Slide 13</vt:lpstr>
      <vt:lpstr>  We live in an era in which not only avatars and other fantastic creatures  run around cyber space in their exoskeletons, but engineers are now developing these devices for military use.  When strapped on, they permit a 120 lb person to walk around with a 200 pound load. </vt:lpstr>
      <vt:lpstr>Slide 15</vt:lpstr>
      <vt:lpstr>And for some, the return home is their final journey</vt:lpstr>
      <vt:lpstr>Death is something that is prepared for.</vt:lpstr>
      <vt:lpstr>Table for the Fallen</vt:lpstr>
      <vt:lpstr>Slide 19</vt:lpstr>
      <vt:lpstr>Commemeration of the Fallen</vt:lpstr>
      <vt:lpstr>Slide 21</vt:lpstr>
      <vt:lpstr>Honoring the Dead</vt:lpstr>
    </vt:vector>
  </TitlesOfParts>
  <Company>UC Irvine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Brian Thill</cp:lastModifiedBy>
  <cp:revision>40</cp:revision>
  <dcterms:created xsi:type="dcterms:W3CDTF">2014-04-09T01:51:27Z</dcterms:created>
  <dcterms:modified xsi:type="dcterms:W3CDTF">2014-04-09T13:59:14Z</dcterms:modified>
</cp:coreProperties>
</file>